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9" r:id="rId2"/>
    <p:sldId id="280" r:id="rId3"/>
    <p:sldId id="292" r:id="rId4"/>
    <p:sldId id="293" r:id="rId5"/>
    <p:sldId id="291" r:id="rId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673F19"/>
    <a:srgbClr val="CA9E67"/>
    <a:srgbClr val="FFA54B"/>
    <a:srgbClr val="E2FF8F"/>
    <a:srgbClr val="D7D200"/>
    <a:srgbClr val="D5FF5D"/>
    <a:srgbClr val="C4FF1D"/>
    <a:srgbClr val="D9FF6D"/>
    <a:srgbClr val="E27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73" autoAdjust="0"/>
  </p:normalViewPr>
  <p:slideViewPr>
    <p:cSldViewPr snapToGrid="0">
      <p:cViewPr varScale="1">
        <p:scale>
          <a:sx n="71" d="100"/>
          <a:sy n="71" d="100"/>
        </p:scale>
        <p:origin x="235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04226-1106-44B1-8206-47A29063B4E0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2C8D8-4262-4A88-ADF2-A8AC709A186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845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2C8D8-4262-4A88-ADF2-A8AC709A186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35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93585A-952C-4AE0-9F1E-72FDF048EE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D38D26-7327-4C48-97E5-63352091F8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A5BE15-A505-4670-9D4E-AEF34819C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FA070-E07C-4F0F-B3DC-5CBCF6160DDD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9DA4D9-7AE9-4920-B8FE-02FE5CD60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1E0683-7484-4D46-AC72-3E6C79AC2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899D-5B0B-4776-A138-5F474BEA74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72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2EABB7-94B8-4760-A41F-1ACAD5F4C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FFFFE29-A068-4C60-BDC1-BC414E9C46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B74AA9B-77A5-45BB-98B8-6DF78B841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1EDE6-859F-4122-A0A7-FF0A404FE7D0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5AC3AD2-F123-48E3-9DE9-FC7AAF91B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151D4B0-CE21-433C-8701-63BBD4439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899D-5B0B-4776-A138-5F474BEA74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883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1F2F50-DDD0-4527-A6E2-281784877D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A02FE0-E763-429A-84F0-55CF93B8A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95711C-0015-4867-8CA1-05963DFB8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1E9C7-8D5B-480B-B4DC-EF71A4B61E57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EEF75A7-8A7A-42B2-B418-2FAB191F8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00C402-67C3-47EE-8353-F62392B12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899D-5B0B-4776-A138-5F474BEA74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126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D9E4D7-ECF5-46E4-898A-A347DF7AD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AE8D5A-7914-4FC1-9D5B-5D7989FE2A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54C5A9-EC4F-4CF9-84F9-B99BD4C28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218FE-1BBA-4DBB-B89B-AAD608C6F17F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F16471-C838-4EDF-BA9A-38D1BBBA7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EAE296-4121-4C5A-879E-2168F2080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899D-5B0B-4776-A138-5F474BEA74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237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06E4D-6AA3-4A26-A794-EE1242295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7686A4A-D488-4E4E-BC89-B39B710E1B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300232-E3FE-4010-A605-1A98A7347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3AC42-5FE9-4890-A469-C021CCFBDAC1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2B4185-6211-4740-B444-B660B3AEF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6C819-E8FA-47ED-9F0D-25701C8CC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899D-5B0B-4776-A138-5F474BEA74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904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7D3648-4683-490A-AC89-8F5D56C43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965253E-7012-4086-8BFD-C9007DD86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F98FE2C-6F86-4727-BE70-7D4EC84E0A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EB8E2C4-51D5-4C9C-AC3B-27CA98BC7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23360-8661-44AE-BE5F-2DE0BEE278B6}" type="datetime1">
              <a:rPr lang="en-US" smtClean="0"/>
              <a:t>9/11/2026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81E04DE-8909-4BCA-9719-218AAB8AB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A26DFE-6843-4AB4-A762-130305254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899D-5B0B-4776-A138-5F474BEA74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505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671058-9BD2-4DCD-8774-6193BC310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D216F7E-53D1-45D5-9971-7A14C21B2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068CD49-F4E3-46BE-9EC8-77031A4E6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6F699EE-08E8-4ED0-AB7C-7115FAF47C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C62AF56-1D07-4B32-A128-07176637CE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40FA291-D3BC-44C0-A6B2-AA332AD69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5CF0D-6AC6-4FFF-B8D5-03A9CC96EE7C}" type="datetime1">
              <a:rPr lang="en-US" smtClean="0"/>
              <a:t>9/11/2026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941787B-669D-49B0-BE65-E62630E8F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E91C807-D695-4054-8426-437482098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899D-5B0B-4776-A138-5F474BEA74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8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CEE373-B4EC-4DD1-87D4-517808B17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AD9CFB9-EB85-4CEE-B4B0-6E311E2A0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1C509-7A05-4F8D-8A2F-11373B6F8EA8}" type="datetime1">
              <a:rPr lang="en-US" smtClean="0"/>
              <a:t>9/11/2026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4754FB-EE3D-4145-9F3E-4B644ABDB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36F48B1-84C2-4855-AD5F-889CF395C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899D-5B0B-4776-A138-5F474BEA74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932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69365FF-73DD-485A-B7C2-AFBE210C8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F49F1-9670-4F6D-96CE-8E0FEF1DA291}" type="datetime1">
              <a:rPr lang="en-US" smtClean="0"/>
              <a:t>9/11/2026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286802E-26E2-42B6-A6AF-931C8B56A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74B8128-B544-4811-B386-D15BC66AE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899D-5B0B-4776-A138-5F474BEA74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845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89C1F6-5250-4914-BE12-06D07BC5D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5CD9466-4B05-4EF0-85EB-E2D178AB2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BC8AA42-4EE5-4F9E-B04F-BD9902D160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E839879-F64E-4CE2-96BC-E1C8CA838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8E338-0F79-4F65-9ECF-DC058D531377}" type="datetime1">
              <a:rPr lang="en-US" smtClean="0"/>
              <a:t>9/11/2026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E591411-4AAC-4CD6-AA1E-56F64FA5C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92622BD-64DC-4F8D-A7DA-218F4941B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899D-5B0B-4776-A138-5F474BEA74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014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589C84-3A44-4B19-81C5-6DBD539BF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76D63C3-A543-4EB5-BC6A-E447B1C0B8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D886CA3-834D-4FD3-A628-12706F510E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72271A8-6DED-4CC0-BC3C-87D2DCA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D3E77-0D63-4FE9-A70F-4C1479A5B7EB}" type="datetime1">
              <a:rPr lang="en-US" smtClean="0"/>
              <a:t>9/11/2026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38090A7-3934-4455-870C-931A27D3C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7DEEB2C-2B95-44E5-B253-E988442C3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C899D-5B0B-4776-A138-5F474BEA74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44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7C2D116-5EE3-4F57-ACEF-1471BBBE8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CEED0E-672A-45EC-866D-4FB31503CA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01369A-6827-48ED-9A87-55C6649DBE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0B229C-89E7-4DBF-93FE-FDEB42FF4F75}" type="datetime1">
              <a:rPr lang="en-US" smtClean="0"/>
              <a:t>9/11/2026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68BFAC-DC28-4FFF-B818-72877398B9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619609A-7AF6-4525-954A-0FF445B9B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C899D-5B0B-4776-A138-5F474BEA746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470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zenbaki.eu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skadi.eus/web01-bopv/eu/bopv2/datos/2026/04/2601789e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Rectangle 124">
            <a:extLst>
              <a:ext uri="{FF2B5EF4-FFF2-40B4-BE49-F238E27FC236}">
                <a16:creationId xmlns:a16="http://schemas.microsoft.com/office/drawing/2014/main" id="{ECEF6C2F-9906-4F89-9B4F-598E9F344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428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 noProof="0" dirty="0"/>
          </a:p>
        </p:txBody>
      </p:sp>
      <p:sp>
        <p:nvSpPr>
          <p:cNvPr id="132" name="Rectangle 126">
            <a:extLst>
              <a:ext uri="{FF2B5EF4-FFF2-40B4-BE49-F238E27FC236}">
                <a16:creationId xmlns:a16="http://schemas.microsoft.com/office/drawing/2014/main" id="{91E12CD6-A76F-439F-9C98-C0211D8FD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42816"/>
            <a:ext cx="12192000" cy="26151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 noProof="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8670120-76D8-483A-B3BA-91FDD28E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88C899D-5B0B-4776-A138-5F474BEA7467}" type="slidenum">
              <a:rPr lang="eu-ES" noProof="0" smtClean="0"/>
              <a:pPr>
                <a:spcAft>
                  <a:spcPts val="600"/>
                </a:spcAft>
              </a:pPr>
              <a:t>1</a:t>
            </a:fld>
            <a:endParaRPr lang="eu-ES" noProof="0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787ACF1-D38F-5472-BBCD-04C83571ACF7}"/>
              </a:ext>
            </a:extLst>
          </p:cNvPr>
          <p:cNvSpPr/>
          <p:nvPr/>
        </p:nvSpPr>
        <p:spPr>
          <a:xfrm>
            <a:off x="0" y="4242815"/>
            <a:ext cx="12192000" cy="264868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 noProof="0" dirty="0"/>
          </a:p>
        </p:txBody>
      </p:sp>
      <p:sp>
        <p:nvSpPr>
          <p:cNvPr id="8" name="Marcador de pie de página 1">
            <a:extLst>
              <a:ext uri="{FF2B5EF4-FFF2-40B4-BE49-F238E27FC236}">
                <a16:creationId xmlns:a16="http://schemas.microsoft.com/office/drawing/2014/main" id="{31EAC55D-2F92-4571-9502-2C6F42802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129" y="6375274"/>
            <a:ext cx="1023895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u-ES" sz="900" kern="1200" noProof="0" dirty="0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ZENBAKI S.COOP ·  Basabe Industrialdea Pab.FO-10·   25 </a:t>
            </a:r>
            <a:r>
              <a:rPr lang="eu-ES" sz="900" kern="1200" noProof="0" dirty="0" err="1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Postakutxa</a:t>
            </a:r>
            <a:r>
              <a:rPr lang="eu-ES" sz="900" kern="1200" noProof="0" dirty="0">
                <a:solidFill>
                  <a:sysClr val="windowText" lastClr="000000"/>
                </a:solidFill>
                <a:latin typeface="+mn-lt"/>
                <a:ea typeface="+mn-ea"/>
                <a:cs typeface="+mn-cs"/>
              </a:rPr>
              <a:t>  ·20550   Aretxabaleta(Gipuzkoa) ·Tel:943712112 </a:t>
            </a:r>
            <a:r>
              <a:rPr lang="eu-ES" sz="900" kern="1200" noProof="0" dirty="0">
                <a:solidFill>
                  <a:sysClr val="windowText" lastClr="000000"/>
                </a:solidFill>
                <a:latin typeface="+mn-lt"/>
                <a:ea typeface="+mn-ea"/>
                <a:cs typeface="+mn-cs"/>
                <a:hlinkClick r:id="rId2"/>
              </a:rPr>
              <a:t>www.zenbaki.eus</a:t>
            </a:r>
            <a:endParaRPr lang="eu-ES" sz="900" kern="1200" noProof="0" dirty="0">
              <a:solidFill>
                <a:sysClr val="windowText" lastClr="000000"/>
              </a:solidFill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u-ES" sz="900" kern="1200" noProof="0" dirty="0">
              <a:solidFill>
                <a:sysClr val="windowText" lastClr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C41A24E1-D525-386D-7B86-DBBCCF6AF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90" y="2579190"/>
            <a:ext cx="11984019" cy="3574087"/>
          </a:xfr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u-ES" sz="2400" b="1" noProof="0" dirty="0"/>
              <a:t>50 URTETIK GORAKOAK KONTRATATZEKO DIRULAGUNTZAK: GIDA OSOA KOOPERATIBENTZAT </a:t>
            </a:r>
            <a:br>
              <a:rPr lang="eu-ES" sz="1100" b="1" i="0" noProof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br>
              <a:rPr lang="eu-ES" sz="2800" b="1" kern="120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u-ES" sz="3200" kern="120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u-ES" sz="3200" kern="1200" noProof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Imagen 1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424B0B4C-B53F-3A69-2A23-696AEB2DCE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130" y="196122"/>
            <a:ext cx="5433376" cy="1277676"/>
          </a:xfrm>
          <a:prstGeom prst="rect">
            <a:avLst/>
          </a:prstGeom>
        </p:spPr>
      </p:pic>
      <p:pic>
        <p:nvPicPr>
          <p:cNvPr id="11" name="Imagen 10" descr="Imagen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7113ECC0-C93E-1FC2-13BE-0D94B22B1A2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23640" y="5950205"/>
            <a:ext cx="1318895" cy="61150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9908B2A-B67B-4F8F-6FE5-22527F04CF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9569" y="302454"/>
            <a:ext cx="5230367" cy="261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088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0178805-3824-4624-D94C-6AABBC2E9F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2175" y="430377"/>
            <a:ext cx="9144000" cy="675154"/>
          </a:xfr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 algn="l">
              <a:spcAft>
                <a:spcPts val="600"/>
              </a:spcAft>
            </a:pPr>
            <a:r>
              <a:rPr lang="eu-ES" sz="3200" b="1" dirty="0">
                <a:solidFill>
                  <a:srgbClr val="673719"/>
                </a:solidFill>
              </a:rPr>
              <a:t>Deskribapena</a:t>
            </a:r>
            <a:r>
              <a:rPr lang="eu-ES" sz="4000" b="1" dirty="0">
                <a:solidFill>
                  <a:srgbClr val="673719"/>
                </a:solidFill>
              </a:rPr>
              <a:t>: </a:t>
            </a:r>
            <a:r>
              <a:rPr lang="eu-ES" sz="3200" b="1" dirty="0">
                <a:solidFill>
                  <a:srgbClr val="673719"/>
                </a:solidFill>
              </a:rPr>
              <a:t>Zertan datza dirulaguntza? </a:t>
            </a:r>
            <a:r>
              <a:rPr lang="eu-ES" sz="2200" b="1" noProof="0" dirty="0"/>
              <a:t>📌</a:t>
            </a:r>
            <a:endParaRPr lang="eu-ES" sz="2200" noProof="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9065250-2251-357A-E03F-E96B14ED6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188C899D-5B0B-4776-A138-5F474BEA7467}" type="slidenum">
              <a:rPr lang="eu-ES" noProof="0" smtClean="0"/>
              <a:pPr>
                <a:spcAft>
                  <a:spcPts val="600"/>
                </a:spcAft>
              </a:pPr>
              <a:t>2</a:t>
            </a:fld>
            <a:endParaRPr lang="eu-ES" noProof="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CF0092A-C57D-3FE0-7F34-D2E09D16BCBD}"/>
              </a:ext>
            </a:extLst>
          </p:cNvPr>
          <p:cNvSpPr txBox="1"/>
          <p:nvPr/>
        </p:nvSpPr>
        <p:spPr>
          <a:xfrm>
            <a:off x="1032175" y="3429000"/>
            <a:ext cx="9075151" cy="67515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2700">
              <a:schemeClr val="accent1">
                <a:alpha val="40000"/>
              </a:schemeClr>
            </a:glow>
            <a:outerShdw blurRad="12700" dist="50800" dir="5400000" algn="ctr" rotWithShape="0">
              <a:srgbClr val="000000">
                <a:alpha val="43137"/>
              </a:srgbClr>
            </a:outerShdw>
            <a:softEdge rad="25400"/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u-ES" sz="3200" b="1" dirty="0">
                <a:solidFill>
                  <a:schemeClr val="accent3"/>
                </a:solidFill>
              </a:rPr>
              <a:t>Onuradunak: </a:t>
            </a:r>
            <a:r>
              <a:rPr lang="eu-ES" b="1" noProof="0" dirty="0"/>
              <a:t>🏢</a:t>
            </a:r>
            <a:endParaRPr lang="eu-ES" sz="2800" b="1" kern="1200" noProof="0" dirty="0">
              <a:solidFill>
                <a:schemeClr val="accent3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FA7C3A75-8870-08C2-BB5E-4D01137704A7}"/>
              </a:ext>
            </a:extLst>
          </p:cNvPr>
          <p:cNvSpPr txBox="1">
            <a:spLocks/>
          </p:cNvSpPr>
          <p:nvPr/>
        </p:nvSpPr>
        <p:spPr>
          <a:xfrm>
            <a:off x="616034" y="4104154"/>
            <a:ext cx="9344651" cy="208779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v"/>
            </a:pPr>
            <a:r>
              <a:rPr lang="eu-ES" sz="1600" dirty="0"/>
              <a:t>EAEn egoitza sozial eta fiskala duten kooperatiba-enpresak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u-ES" sz="1600" dirty="0" err="1"/>
              <a:t>EAEan</a:t>
            </a:r>
            <a:r>
              <a:rPr lang="eu-ES" sz="1600" dirty="0"/>
              <a:t> kokatutako lantokia duten kooperatibak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D5C7647-E057-C7CE-9FF7-1324055C9F4D}"/>
              </a:ext>
            </a:extLst>
          </p:cNvPr>
          <p:cNvSpPr txBox="1"/>
          <p:nvPr/>
        </p:nvSpPr>
        <p:spPr>
          <a:xfrm>
            <a:off x="892324" y="1587406"/>
            <a:ext cx="99944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dirty="0"/>
              <a:t>Eusko Jaurlaritzak dirulaguntzak eskaintzen ditu, </a:t>
            </a:r>
            <a:r>
              <a:rPr lang="eu-ES" b="1" dirty="0"/>
              <a:t>EAEko lantokietan</a:t>
            </a:r>
            <a:r>
              <a:rPr lang="eu-ES" dirty="0"/>
              <a:t> 50 urtetik gorako langabeak kontratatzen dituzten enpresentzat.</a:t>
            </a:r>
          </a:p>
          <a:p>
            <a:endParaRPr lang="eu-ES" dirty="0"/>
          </a:p>
          <a:p>
            <a:r>
              <a:rPr lang="eu-ES" dirty="0"/>
              <a:t>Helburua argia da: kolektibo horrek lan-merkatuan duen sarrera erraztea, kontratazioa bultzatuz.</a:t>
            </a:r>
          </a:p>
        </p:txBody>
      </p:sp>
    </p:spTree>
    <p:extLst>
      <p:ext uri="{BB962C8B-B14F-4D97-AF65-F5344CB8AC3E}">
        <p14:creationId xmlns:p14="http://schemas.microsoft.com/office/powerpoint/2010/main" val="1824515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00D7A-4073-2F6D-62BE-B77E48908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7AD1B15A-BC4B-14AF-9950-97AB38D45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201" y="931461"/>
            <a:ext cx="9144000" cy="675154"/>
          </a:xfr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 algn="l">
              <a:spcAft>
                <a:spcPts val="600"/>
              </a:spcAft>
            </a:pPr>
            <a:r>
              <a:rPr lang="eu-ES" sz="2800" b="1" noProof="0" dirty="0">
                <a:solidFill>
                  <a:srgbClr val="673719"/>
                </a:solidFill>
                <a:ea typeface="+mn-ea"/>
                <a:cs typeface="+mn-cs"/>
              </a:rPr>
              <a:t>Diruz lagunduko diren kontratuak.</a:t>
            </a:r>
            <a:endParaRPr lang="eu-ES" noProof="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620456D-35D4-1451-7DAF-E81362591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188C899D-5B0B-4776-A138-5F474BEA7467}" type="slidenum">
              <a:rPr lang="eu-ES" noProof="0" smtClean="0"/>
              <a:pPr>
                <a:spcAft>
                  <a:spcPts val="600"/>
                </a:spcAft>
              </a:pPr>
              <a:t>3</a:t>
            </a:fld>
            <a:endParaRPr lang="eu-ES" noProof="0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904EDF4-6669-FC81-F3EB-D8085B065CE8}"/>
              </a:ext>
            </a:extLst>
          </p:cNvPr>
          <p:cNvSpPr txBox="1"/>
          <p:nvPr/>
        </p:nvSpPr>
        <p:spPr>
          <a:xfrm>
            <a:off x="276112" y="2127453"/>
            <a:ext cx="10915828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u-ES" sz="1600" noProof="0" dirty="0"/>
          </a:p>
          <a:p>
            <a:pPr marL="685800" lvl="1" indent="-228600">
              <a:lnSpc>
                <a:spcPct val="150000"/>
              </a:lnSpc>
              <a:spcBef>
                <a:spcPts val="500"/>
              </a:spcBef>
              <a:buFont typeface="Wingdings" panose="05000000000000000000" pitchFamily="2" charset="2"/>
              <a:buChar char="v"/>
            </a:pPr>
            <a:r>
              <a:rPr lang="eu-ES" sz="1600" b="1" noProof="0" dirty="0"/>
              <a:t>Aldi baterako kontratuak:</a:t>
            </a:r>
          </a:p>
          <a:p>
            <a:pPr marL="1143000" lvl="2" indent="-228600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v"/>
            </a:pPr>
            <a:r>
              <a:rPr lang="eu-ES" noProof="0" dirty="0"/>
              <a:t>Gutxienez </a:t>
            </a:r>
            <a:r>
              <a:rPr lang="eu-ES" b="1" noProof="0" dirty="0"/>
              <a:t>12 hilabeteko</a:t>
            </a:r>
            <a:r>
              <a:rPr lang="eu-ES" noProof="0" dirty="0"/>
              <a:t> iraupena izan behar dute.</a:t>
            </a:r>
          </a:p>
          <a:p>
            <a:pPr marL="1143000" lvl="2" indent="-228600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v"/>
            </a:pPr>
            <a:r>
              <a:rPr lang="eu-ES" noProof="0" dirty="0"/>
              <a:t>Gehienez 12 hilabetera arte diruz lagunduko dira.</a:t>
            </a:r>
            <a:endParaRPr lang="eu-ES" sz="1600" noProof="0" dirty="0"/>
          </a:p>
          <a:p>
            <a:pPr marL="685800" lvl="1" indent="-228600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v"/>
            </a:pPr>
            <a:r>
              <a:rPr lang="eu-ES" b="1" noProof="0" dirty="0"/>
              <a:t>Kontratu mugagabeak:</a:t>
            </a:r>
          </a:p>
          <a:p>
            <a:pPr marL="1143000" lvl="2" indent="-228600">
              <a:spcBef>
                <a:spcPts val="500"/>
              </a:spcBef>
              <a:buFont typeface="Wingdings" panose="05000000000000000000" pitchFamily="2" charset="2"/>
              <a:buChar char="v"/>
            </a:pPr>
            <a:r>
              <a:rPr lang="eu-ES" noProof="0" dirty="0"/>
              <a:t>Gutxienez </a:t>
            </a:r>
            <a:r>
              <a:rPr lang="eu-ES" b="1" noProof="0" dirty="0"/>
              <a:t>12 hilabeteko</a:t>
            </a:r>
            <a:r>
              <a:rPr lang="eu-ES" noProof="0" dirty="0"/>
              <a:t> iraupena izan behar dute.</a:t>
            </a:r>
          </a:p>
          <a:p>
            <a:pPr marL="1143000" lvl="2" indent="-228600">
              <a:spcBef>
                <a:spcPts val="500"/>
              </a:spcBef>
              <a:buFont typeface="Wingdings" panose="05000000000000000000" pitchFamily="2" charset="2"/>
              <a:buChar char="v"/>
            </a:pPr>
            <a:r>
              <a:rPr lang="eu-ES" noProof="0" dirty="0"/>
              <a:t>Gehienez 12 hilabetera arte diruz lagunduko dira.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B64E19-1253-6F26-4627-3C21ED56EB87}"/>
              </a:ext>
            </a:extLst>
          </p:cNvPr>
          <p:cNvSpPr txBox="1"/>
          <p:nvPr/>
        </p:nvSpPr>
        <p:spPr>
          <a:xfrm>
            <a:off x="276112" y="5512782"/>
            <a:ext cx="11639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u-ES" noProof="0" dirty="0"/>
              <a:t>📅 </a:t>
            </a:r>
            <a:r>
              <a:rPr lang="eu-ES" sz="1500" noProof="0" dirty="0"/>
              <a:t>Kontratuek 2026ko urtarrilaren 1etik aurrera sinatuta eta hasita egon behar dute, eta laguntza  2027ko urriaren 31n amaituko da gehienez.</a:t>
            </a:r>
          </a:p>
          <a:p>
            <a:endParaRPr lang="eu-ES" noProof="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ADA5929-C29D-922D-691B-4FD905802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1354" y="1898388"/>
            <a:ext cx="3452446" cy="341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070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296F2-6933-519B-BC4E-32EB40541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4E515DA-C214-2661-974A-267198FA5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188C899D-5B0B-4776-A138-5F474BEA7467}" type="slidenum">
              <a:rPr lang="eu-ES" noProof="0" smtClean="0"/>
              <a:pPr>
                <a:spcAft>
                  <a:spcPts val="600"/>
                </a:spcAft>
              </a:pPr>
              <a:t>4</a:t>
            </a:fld>
            <a:endParaRPr lang="eu-ES" noProof="0" dirty="0"/>
          </a:p>
        </p:txBody>
      </p:sp>
      <p:sp>
        <p:nvSpPr>
          <p:cNvPr id="10" name="Título 4">
            <a:extLst>
              <a:ext uri="{FF2B5EF4-FFF2-40B4-BE49-F238E27FC236}">
                <a16:creationId xmlns:a16="http://schemas.microsoft.com/office/drawing/2014/main" id="{852DCDBB-B860-7002-18F1-45C08C851206}"/>
              </a:ext>
            </a:extLst>
          </p:cNvPr>
          <p:cNvSpPr txBox="1">
            <a:spLocks/>
          </p:cNvSpPr>
          <p:nvPr/>
        </p:nvSpPr>
        <p:spPr>
          <a:xfrm>
            <a:off x="441062" y="755433"/>
            <a:ext cx="9144000" cy="67515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solidFill>
              <a:schemeClr val="accent1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u-ES" sz="2800" b="1" noProof="0" dirty="0">
                <a:solidFill>
                  <a:srgbClr val="673719"/>
                </a:solidFill>
                <a:ea typeface="+mn-ea"/>
                <a:cs typeface="+mn-cs"/>
              </a:rPr>
              <a:t>Zein baldintza bete behar dira? ✅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0FA646A-64FC-B5A0-554A-A80DB1C3E97E}"/>
              </a:ext>
            </a:extLst>
          </p:cNvPr>
          <p:cNvSpPr txBox="1"/>
          <p:nvPr/>
        </p:nvSpPr>
        <p:spPr>
          <a:xfrm>
            <a:off x="441062" y="2048928"/>
            <a:ext cx="10327343" cy="3373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u-ES" noProof="0" dirty="0"/>
              <a:t>Lanpostua kontratatutako pertsonaren </a:t>
            </a:r>
            <a:r>
              <a:rPr lang="eu-ES" b="1" noProof="0" dirty="0"/>
              <a:t>profil profesionalera</a:t>
            </a:r>
            <a:r>
              <a:rPr lang="eu-ES" noProof="0" dirty="0"/>
              <a:t> egokitu behar da.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u-ES" noProof="0" dirty="0"/>
              <a:t>Kontratua </a:t>
            </a:r>
            <a:r>
              <a:rPr lang="eu-ES" b="1" noProof="0" dirty="0"/>
              <a:t>idatziz eta eredu ofizialean</a:t>
            </a:r>
            <a:r>
              <a:rPr lang="eu-ES" noProof="0" dirty="0"/>
              <a:t> formalizatu behar da.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u-ES" noProof="0" dirty="0"/>
              <a:t>Jardunaldia osoa edo partziala izan daiteke, baina partziala bada, ezin da </a:t>
            </a:r>
            <a:r>
              <a:rPr lang="eu-ES" b="1" noProof="0" dirty="0"/>
              <a:t>%70etik behera</a:t>
            </a:r>
            <a:r>
              <a:rPr lang="eu-ES" noProof="0" dirty="0"/>
              <a:t> egon.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u-ES" noProof="0" dirty="0"/>
              <a:t>Eskabidean urteko soldata gordina (mugagabeetan) edo hileko soldata gordina (aldi </a:t>
            </a:r>
            <a:r>
              <a:rPr lang="eu-ES" noProof="0" dirty="0" err="1"/>
              <a:t>baterakoetan</a:t>
            </a:r>
            <a:r>
              <a:rPr lang="eu-ES" noProof="0" dirty="0"/>
              <a:t>) adierazi behar da.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u-ES" noProof="0" dirty="0"/>
              <a:t>Ordainsari minimoa kalkulatzeko oinarrizko soldata, aparteko ordainsariak eta soldata-osagarriak hartzen dira kontuan.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u-ES" noProof="0" dirty="0"/>
              <a:t>Kontratazioek </a:t>
            </a:r>
            <a:r>
              <a:rPr lang="eu-ES" b="1" noProof="0" dirty="0"/>
              <a:t>plantillaren gehikuntza</a:t>
            </a:r>
            <a:r>
              <a:rPr lang="eu-ES" noProof="0" dirty="0"/>
              <a:t> ekarri behar dute.</a:t>
            </a:r>
          </a:p>
        </p:txBody>
      </p:sp>
    </p:spTree>
    <p:extLst>
      <p:ext uri="{BB962C8B-B14F-4D97-AF65-F5344CB8AC3E}">
        <p14:creationId xmlns:p14="http://schemas.microsoft.com/office/powerpoint/2010/main" val="3414385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C3E5B-6472-AC37-4E07-76ADABF16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9ECFA7EA-685E-6098-ACDE-6CB680686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 noProof="0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3484006-0688-B595-5FF8-8E7B282EB3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96471A3-C6E1-CC43-E8DF-D7D5582E81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u-ES" noProof="0" dirty="0"/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C379377-4568-9476-FF0E-5833F78376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47EDE955-A149-67A0-4632-3745012DC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 noProof="0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13BEB0E-9310-5AFD-EFE1-E059ECC91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 noProof="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ADD8EF-394E-2A45-483C-DCB86490E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743" y="1127108"/>
            <a:ext cx="10751756" cy="2493479"/>
          </a:xfrm>
          <a:noFill/>
        </p:spPr>
        <p:txBody>
          <a:bodyPr anchor="ctr">
            <a:normAutofit fontScale="92500" lnSpcReduction="10000"/>
          </a:bodyPr>
          <a:lstStyle/>
          <a:p>
            <a:endParaRPr lang="eu-ES" sz="2800" b="0" i="0" u="none" strike="noStrike" kern="1200" baseline="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algn="just">
              <a:buNone/>
            </a:pPr>
            <a:r>
              <a:rPr lang="eu-ES" sz="2100" noProof="0" dirty="0"/>
              <a:t>Dirulaguntzaren zenbatekoa </a:t>
            </a:r>
            <a:r>
              <a:rPr lang="eu-ES" sz="2100" b="1" noProof="0" dirty="0"/>
              <a:t>titulazio/ikasketa-mailaren</a:t>
            </a:r>
            <a:r>
              <a:rPr lang="eu-ES" sz="2100" noProof="0" dirty="0"/>
              <a:t> eta </a:t>
            </a:r>
            <a:r>
              <a:rPr lang="eu-ES" sz="2100" b="1" noProof="0" dirty="0"/>
              <a:t>kontratuaren iraupenaren</a:t>
            </a:r>
            <a:r>
              <a:rPr lang="eu-ES" sz="2100" noProof="0" dirty="0"/>
              <a:t> arabera kalkulatzen da.</a:t>
            </a:r>
          </a:p>
          <a:p>
            <a:pPr marL="0" indent="0">
              <a:buNone/>
            </a:pPr>
            <a:r>
              <a:rPr lang="eu-ES" sz="2100" noProof="0" dirty="0"/>
              <a:t>Gainera, zenbatekoa handitu daiteke kasu hauetan: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u-ES" sz="2100" b="1" noProof="0" dirty="0"/>
              <a:t>+%15</a:t>
            </a:r>
            <a:r>
              <a:rPr lang="eu-ES" sz="2100" noProof="0" dirty="0"/>
              <a:t>: kontratatutako pertsona emakumea bada, edo 55 urte edo gehiago baditu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u-ES" sz="2100" b="1" noProof="0" dirty="0"/>
              <a:t>+%10</a:t>
            </a:r>
            <a:r>
              <a:rPr lang="eu-ES" sz="2100" noProof="0" dirty="0"/>
              <a:t>: 2025ean edo 2026an Lanbidek diruz lagundutako prestakuntza-ekintza bat amaitu badu (kontratu mugagabea eta %70eko jardunaldia gutxienez)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u-ES" sz="2100" b="1" noProof="0" dirty="0"/>
              <a:t>+%20</a:t>
            </a:r>
            <a:r>
              <a:rPr lang="eu-ES" sz="2100" noProof="0" dirty="0"/>
              <a:t>: bi baldintza horiek batera betetzen direnean</a:t>
            </a:r>
          </a:p>
          <a:p>
            <a:pPr marL="914400" lvl="2" indent="0">
              <a:buNone/>
            </a:pPr>
            <a:endParaRPr lang="eu-ES" sz="1200" noProof="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989ABE4-5877-7228-256D-1A5FE5564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240"/>
            <a:ext cx="1871749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188C899D-5B0B-4776-A138-5F474BEA7467}" type="slidenum">
              <a:rPr lang="eu-ES" noProof="0" smtClean="0"/>
              <a:pPr>
                <a:spcAft>
                  <a:spcPts val="600"/>
                </a:spcAft>
              </a:pPr>
              <a:t>5</a:t>
            </a:fld>
            <a:endParaRPr lang="eu-ES" noProof="0" dirty="0"/>
          </a:p>
        </p:txBody>
      </p:sp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4F8810F3-464A-A526-DCCE-8EC78A2267AE}"/>
              </a:ext>
            </a:extLst>
          </p:cNvPr>
          <p:cNvSpPr txBox="1">
            <a:spLocks/>
          </p:cNvSpPr>
          <p:nvPr/>
        </p:nvSpPr>
        <p:spPr>
          <a:xfrm>
            <a:off x="500743" y="4421263"/>
            <a:ext cx="11451323" cy="230232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u-ES" sz="1900" noProof="0" dirty="0"/>
              <a:t>Eskabideak </a:t>
            </a:r>
            <a:r>
              <a:rPr lang="eu-ES" sz="1900" b="1" noProof="0" dirty="0"/>
              <a:t>Eusko Jaurlaritzaren egoitza elektronikoaren</a:t>
            </a:r>
            <a:r>
              <a:rPr lang="eu-ES" sz="1900" noProof="0" dirty="0"/>
              <a:t> bidez aurkeztu behar dira, edo Lanbideren webgunetik.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u-ES" sz="1900" b="1" noProof="0" dirty="0"/>
              <a:t>Epea:</a:t>
            </a:r>
            <a:r>
              <a:rPr lang="eu-ES" sz="1900" noProof="0" dirty="0"/>
              <a:t> 2026ko maiatzaren 1etik irailaren 30era arte (egun hori barne).</a:t>
            </a:r>
          </a:p>
          <a:p>
            <a:pPr marL="457200" lvl="1" indent="0">
              <a:buNone/>
            </a:pPr>
            <a:endParaRPr lang="eu-ES" sz="1600" noProof="0" dirty="0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lvl="1" indent="0">
              <a:buNone/>
            </a:pPr>
            <a:r>
              <a:rPr lang="eu-ES" sz="1600" noProof="0" dirty="0">
                <a:ea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INFORMAZIO GEHIAGO</a:t>
            </a:r>
            <a:endParaRPr lang="eu-ES" sz="1600" noProof="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B406418-90BF-9AB8-764E-8DDF530F8C03}"/>
              </a:ext>
            </a:extLst>
          </p:cNvPr>
          <p:cNvSpPr txBox="1"/>
          <p:nvPr/>
        </p:nvSpPr>
        <p:spPr>
          <a:xfrm>
            <a:off x="648391" y="343885"/>
            <a:ext cx="9148423" cy="67515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2700">
              <a:schemeClr val="accent1">
                <a:alpha val="40000"/>
              </a:schemeClr>
            </a:glow>
            <a:outerShdw blurRad="12700" dist="50800" dir="5400000" algn="ctr" rotWithShape="0">
              <a:srgbClr val="000000">
                <a:alpha val="43137"/>
              </a:srgbClr>
            </a:outerShdw>
            <a:softEdge rad="25400"/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u-ES" sz="2800" b="1" kern="1200" noProof="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Dirulaguntzaren zenbatekoa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5CDC8C2-5C4F-812B-4751-02019308D462}"/>
              </a:ext>
            </a:extLst>
          </p:cNvPr>
          <p:cNvSpPr txBox="1"/>
          <p:nvPr/>
        </p:nvSpPr>
        <p:spPr>
          <a:xfrm>
            <a:off x="648391" y="3744274"/>
            <a:ext cx="9148423" cy="67515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2700">
              <a:schemeClr val="accent1">
                <a:alpha val="40000"/>
              </a:schemeClr>
            </a:glow>
            <a:outerShdw blurRad="12700" dist="50800" dir="5400000" algn="ctr" rotWithShape="0">
              <a:srgbClr val="000000">
                <a:alpha val="43137"/>
              </a:srgbClr>
            </a:outerShdw>
            <a:softEdge rad="25400"/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u-ES" sz="2800" b="1" noProof="0" dirty="0">
                <a:solidFill>
                  <a:schemeClr val="accent3"/>
                </a:solidFill>
                <a:latin typeface="+mj-lt"/>
                <a:ea typeface="+mj-ea"/>
                <a:cs typeface="+mj-cs"/>
              </a:rPr>
              <a:t>Non eta noiz eskatu? </a:t>
            </a:r>
          </a:p>
        </p:txBody>
      </p:sp>
    </p:spTree>
    <p:extLst>
      <p:ext uri="{BB962C8B-B14F-4D97-AF65-F5344CB8AC3E}">
        <p14:creationId xmlns:p14="http://schemas.microsoft.com/office/powerpoint/2010/main" val="2111987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8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C9D022"/>
      </a:accent1>
      <a:accent2>
        <a:srgbClr val="CA9E67"/>
      </a:accent2>
      <a:accent3>
        <a:srgbClr val="673719"/>
      </a:accent3>
      <a:accent4>
        <a:srgbClr val="C9D022"/>
      </a:accent4>
      <a:accent5>
        <a:srgbClr val="CA9E67"/>
      </a:accent5>
      <a:accent6>
        <a:srgbClr val="673719"/>
      </a:accent6>
      <a:hlink>
        <a:srgbClr val="673719"/>
      </a:hlink>
      <a:folHlink>
        <a:srgbClr val="67371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1639</TotalTime>
  <Words>348</Words>
  <Application>Microsoft Office PowerPoint</Application>
  <PresentationFormat>Panorámica</PresentationFormat>
  <Paragraphs>43</Paragraphs>
  <Slides>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Tema de Office</vt:lpstr>
      <vt:lpstr>50 URTETIK GORAKOAK KONTRATATZEKO DIRULAGUNTZAK: GIDA OSOA KOOPERATIBENTZAT    </vt:lpstr>
      <vt:lpstr>Deskribapena: Zertan datza dirulaguntza? 📌</vt:lpstr>
      <vt:lpstr>Diruz lagunduko diren kontratuak.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PROPUESTA ECONÓMICA  Alcance de los servicios</dc:title>
  <dc:creator>Instalación  Office PCZENBAKI15</dc:creator>
  <cp:lastModifiedBy>PCZENBAKI27</cp:lastModifiedBy>
  <cp:revision>294</cp:revision>
  <cp:lastPrinted>2022-03-18T12:27:07Z</cp:lastPrinted>
  <dcterms:created xsi:type="dcterms:W3CDTF">2021-09-08T10:00:17Z</dcterms:created>
  <dcterms:modified xsi:type="dcterms:W3CDTF">2026-09-11T07:34:15Z</dcterms:modified>
</cp:coreProperties>
</file>